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4630400" cy="8229600"/>
  <p:notesSz cx="8229600" cy="14630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presProps" Target="presProp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notesMaster" Target="notesMasters/notesMaster1.xml" /><Relationship Id="rId2" Type="http://schemas.openxmlformats.org/officeDocument/2006/relationships/slide" Target="slides/slide1.xml" /><Relationship Id="rId16" Type="http://schemas.openxmlformats.org/officeDocument/2006/relationships/tableStyles" Target="tableStyle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theme" Target="theme/theme1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viewProps" Target="viewProp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mpungan Hea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565525" cy="733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Tampungan Tanggal 2"/>
          <p:cNvSpPr>
            <a:spLocks noGrp="1"/>
          </p:cNvSpPr>
          <p:nvPr>
            <p:ph type="dt" idx="1"/>
          </p:nvPr>
        </p:nvSpPr>
        <p:spPr>
          <a:xfrm>
            <a:off x="4660900" y="0"/>
            <a:ext cx="3567113" cy="733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51A536-F180-B043-8F6C-94D6A586858C}" type="datetimeFigureOut">
              <a:rPr lang="id-ID" smtClean="0"/>
              <a:t>10/07/2024</a:t>
            </a:fld>
            <a:endParaRPr lang="id-ID"/>
          </a:p>
        </p:txBody>
      </p:sp>
      <p:sp>
        <p:nvSpPr>
          <p:cNvPr id="4" name="Tampungan Gambar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-273050" y="1828800"/>
            <a:ext cx="8775700" cy="49371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Tampungan Catatan 4"/>
          <p:cNvSpPr>
            <a:spLocks noGrp="1"/>
          </p:cNvSpPr>
          <p:nvPr>
            <p:ph type="body" sz="quarter" idx="3"/>
          </p:nvPr>
        </p:nvSpPr>
        <p:spPr>
          <a:xfrm>
            <a:off x="822325" y="7040563"/>
            <a:ext cx="6584950" cy="57610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</a:p>
        </p:txBody>
      </p:sp>
      <p:sp>
        <p:nvSpPr>
          <p:cNvPr id="6" name="Tampungan Kaki 5"/>
          <p:cNvSpPr>
            <a:spLocks noGrp="1"/>
          </p:cNvSpPr>
          <p:nvPr>
            <p:ph type="ftr" sz="quarter" idx="4"/>
          </p:nvPr>
        </p:nvSpPr>
        <p:spPr>
          <a:xfrm>
            <a:off x="0" y="13896975"/>
            <a:ext cx="3565525" cy="733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Tampungan Nomor Slide 6"/>
          <p:cNvSpPr>
            <a:spLocks noGrp="1"/>
          </p:cNvSpPr>
          <p:nvPr>
            <p:ph type="sldNum" sz="quarter" idx="5"/>
          </p:nvPr>
        </p:nvSpPr>
        <p:spPr>
          <a:xfrm>
            <a:off x="4660900" y="13896975"/>
            <a:ext cx="3567113" cy="733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D64D98-C3D5-2D47-84FB-D74D774F8EC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3838997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 /><Relationship Id="rId1" Type="http://schemas.openxmlformats.org/officeDocument/2006/relationships/notesMaster" Target="../notesMasters/notesMaster1.xml" 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 /><Relationship Id="rId1" Type="http://schemas.openxmlformats.org/officeDocument/2006/relationships/notesMaster" Target="../notesMasters/notesMaster1.xml" 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 /><Relationship Id="rId1" Type="http://schemas.openxmlformats.org/officeDocument/2006/relationships/notesMaster" Target="../notesMasters/notesMaster1.xml" 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 /><Relationship Id="rId1" Type="http://schemas.openxmlformats.org/officeDocument/2006/relationships/notesMaster" Target="../notesMasters/notesMaster1.xml" 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 /><Relationship Id="rId1" Type="http://schemas.openxmlformats.org/officeDocument/2006/relationships/notesMaster" Target="../notesMasters/notesMaster1.xml" 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 /><Relationship Id="rId1" Type="http://schemas.openxmlformats.org/officeDocument/2006/relationships/notesMaster" Target="../notesMasters/notesMaster1.xml" 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 /><Relationship Id="rId1" Type="http://schemas.openxmlformats.org/officeDocument/2006/relationships/slideLayout" Target="../slideLayouts/slideLayout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3.png" /><Relationship Id="rId5" Type="http://schemas.openxmlformats.org/officeDocument/2006/relationships/hyperlink" Target="https://gamma.app" TargetMode="External" /><Relationship Id="rId4" Type="http://schemas.openxmlformats.org/officeDocument/2006/relationships/image" Target="../media/image2.png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 /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3.png" /><Relationship Id="rId5" Type="http://schemas.openxmlformats.org/officeDocument/2006/relationships/hyperlink" Target="https://gamma.app" TargetMode="External" /><Relationship Id="rId4" Type="http://schemas.openxmlformats.org/officeDocument/2006/relationships/image" Target="../media/image5.png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 /><Relationship Id="rId2" Type="http://schemas.openxmlformats.org/officeDocument/2006/relationships/notesSlide" Target="../notesSlides/notesSlide3.xml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3.png" /><Relationship Id="rId5" Type="http://schemas.openxmlformats.org/officeDocument/2006/relationships/hyperlink" Target="https://gamma.app" TargetMode="External" /><Relationship Id="rId4" Type="http://schemas.openxmlformats.org/officeDocument/2006/relationships/image" Target="../media/image7.png" 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 /><Relationship Id="rId3" Type="http://schemas.openxmlformats.org/officeDocument/2006/relationships/image" Target="../media/image8.png" /><Relationship Id="rId7" Type="http://schemas.openxmlformats.org/officeDocument/2006/relationships/image" Target="../media/image12.png" /><Relationship Id="rId2" Type="http://schemas.openxmlformats.org/officeDocument/2006/relationships/notesSlide" Target="../notesSlides/notesSlide4.xml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11.png" /><Relationship Id="rId5" Type="http://schemas.openxmlformats.org/officeDocument/2006/relationships/image" Target="../media/image10.png" /><Relationship Id="rId10" Type="http://schemas.openxmlformats.org/officeDocument/2006/relationships/image" Target="../media/image3.png" /><Relationship Id="rId4" Type="http://schemas.openxmlformats.org/officeDocument/2006/relationships/image" Target="../media/image9.png" /><Relationship Id="rId9" Type="http://schemas.openxmlformats.org/officeDocument/2006/relationships/hyperlink" Target="https://gamma.app" TargetMode="External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" TargetMode="External" /><Relationship Id="rId2" Type="http://schemas.openxmlformats.org/officeDocument/2006/relationships/notesSlide" Target="../notesSlides/notesSlide5.xml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3.png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 /><Relationship Id="rId2" Type="http://schemas.openxmlformats.org/officeDocument/2006/relationships/notesSlide" Target="../notesSlides/notesSlide6.xml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3.png" /><Relationship Id="rId5" Type="http://schemas.openxmlformats.org/officeDocument/2006/relationships/hyperlink" Target="https://gamma.app" TargetMode="External" /><Relationship Id="rId4" Type="http://schemas.openxmlformats.org/officeDocument/2006/relationships/image" Target="../media/image15.png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 /><Relationship Id="rId2" Type="http://schemas.openxmlformats.org/officeDocument/2006/relationships/notesSlide" Target="../notesSlides/notesSlide7.xml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3.png" /><Relationship Id="rId5" Type="http://schemas.openxmlformats.org/officeDocument/2006/relationships/hyperlink" Target="https://gamma.app" TargetMode="External" /><Relationship Id="rId4" Type="http://schemas.openxmlformats.org/officeDocument/2006/relationships/image" Target="../media/image17.png" 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gamma.app" TargetMode="External" /><Relationship Id="rId3" Type="http://schemas.openxmlformats.org/officeDocument/2006/relationships/image" Target="../media/image18.png" /><Relationship Id="rId7" Type="http://schemas.openxmlformats.org/officeDocument/2006/relationships/image" Target="../media/image22.png" /><Relationship Id="rId2" Type="http://schemas.openxmlformats.org/officeDocument/2006/relationships/notesSlide" Target="../notesSlides/notesSlide8.xml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21.png" /><Relationship Id="rId5" Type="http://schemas.openxmlformats.org/officeDocument/2006/relationships/image" Target="../media/image20.png" /><Relationship Id="rId4" Type="http://schemas.openxmlformats.org/officeDocument/2006/relationships/image" Target="../media/image19.png" /><Relationship Id="rId9" Type="http://schemas.openxmlformats.org/officeDocument/2006/relationships/image" Target="../media/image3.png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 /><Relationship Id="rId2" Type="http://schemas.openxmlformats.org/officeDocument/2006/relationships/notesSlide" Target="../notesSlides/notesSlide9.xml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3.png" /><Relationship Id="rId5" Type="http://schemas.openxmlformats.org/officeDocument/2006/relationships/hyperlink" Target="https://gamma.app" TargetMode="External" /><Relationship Id="rId4" Type="http://schemas.openxmlformats.org/officeDocument/2006/relationships/image" Target="../media/image24.png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 /><Relationship Id="rId7" Type="http://schemas.openxmlformats.org/officeDocument/2006/relationships/image" Target="../media/image3.png" /><Relationship Id="rId2" Type="http://schemas.openxmlformats.org/officeDocument/2006/relationships/notesSlide" Target="../notesSlides/notesSlide10.xml" /><Relationship Id="rId1" Type="http://schemas.openxmlformats.org/officeDocument/2006/relationships/slideLayout" Target="../slideLayouts/slideLayout1.xml" /><Relationship Id="rId6" Type="http://schemas.openxmlformats.org/officeDocument/2006/relationships/hyperlink" Target="https://gamma.app" TargetMode="External" /><Relationship Id="rId5" Type="http://schemas.openxmlformats.org/officeDocument/2006/relationships/image" Target="../media/image27.png" /><Relationship Id="rId4" Type="http://schemas.openxmlformats.org/officeDocument/2006/relationships/image" Target="../media/image26.pn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0C17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41631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729" y="2008703"/>
            <a:ext cx="4868942" cy="4212193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6350437" y="1187768"/>
            <a:ext cx="7415927" cy="319397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8384"/>
              </a:lnSpc>
              <a:buNone/>
            </a:pPr>
            <a:r>
              <a:rPr lang="en-US" sz="6707" b="1" dirty="0">
                <a:solidFill>
                  <a:srgbClr val="FF726D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The Singularity Is Near: Book By Kurzweil</a:t>
            </a:r>
            <a:endParaRPr lang="en-US" sz="6707" dirty="0"/>
          </a:p>
        </p:txBody>
      </p:sp>
      <p:sp>
        <p:nvSpPr>
          <p:cNvPr id="7" name="Text 3"/>
          <p:cNvSpPr/>
          <p:nvPr/>
        </p:nvSpPr>
        <p:spPr>
          <a:xfrm>
            <a:off x="6350437" y="4752023"/>
            <a:ext cx="7415927" cy="15801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110"/>
              </a:lnSpc>
              <a:buNone/>
            </a:pPr>
            <a:r>
              <a:rPr lang="en-US" sz="1944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Ray Kurzweil's book, "The Singularity Is Near," explores the idea of a technological singularity—a point in the future where artificial intelligence surpasses human intelligence, leading to unpredictable consequences.</a:t>
            </a:r>
            <a:endParaRPr lang="en-US" sz="1944" dirty="0"/>
          </a:p>
        </p:txBody>
      </p:sp>
      <p:sp>
        <p:nvSpPr>
          <p:cNvPr id="8" name="Shape 4"/>
          <p:cNvSpPr/>
          <p:nvPr/>
        </p:nvSpPr>
        <p:spPr>
          <a:xfrm>
            <a:off x="6350437" y="6628328"/>
            <a:ext cx="394930" cy="394930"/>
          </a:xfrm>
          <a:prstGeom prst="roundRect">
            <a:avLst>
              <a:gd name="adj" fmla="val 23151155"/>
            </a:avLst>
          </a:prstGeom>
          <a:solidFill>
            <a:srgbClr val="AEBD94"/>
          </a:solidFill>
          <a:ln w="7620">
            <a:solidFill>
              <a:srgbClr val="FFFFFF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6493550" y="6777038"/>
            <a:ext cx="108704" cy="9751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768"/>
              </a:lnSpc>
              <a:buNone/>
            </a:pPr>
            <a:r>
              <a:rPr lang="en-US" sz="768" dirty="0">
                <a:solidFill>
                  <a:srgbClr val="3C3838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PA</a:t>
            </a:r>
            <a:endParaRPr lang="en-US" sz="768" dirty="0"/>
          </a:p>
        </p:txBody>
      </p:sp>
      <p:sp>
        <p:nvSpPr>
          <p:cNvPr id="10" name="Text 6"/>
          <p:cNvSpPr/>
          <p:nvPr/>
        </p:nvSpPr>
        <p:spPr>
          <a:xfrm>
            <a:off x="6868716" y="6609874"/>
            <a:ext cx="2104787" cy="43195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3402"/>
              </a:lnSpc>
              <a:buNone/>
            </a:pPr>
            <a:r>
              <a:rPr lang="en-US" sz="2430" b="1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by Paman APIQ</a:t>
            </a:r>
            <a:endParaRPr lang="en-US" sz="2430" dirty="0"/>
          </a:p>
        </p:txBody>
      </p:sp>
      <p:pic>
        <p:nvPicPr>
          <p:cNvPr id="11" name="Image 2" descr="preencoded.png">
            <a:hlinkClick r:id="rId5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0C17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41631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07604" y="2461736"/>
            <a:ext cx="4959191" cy="3306128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738307" y="1086803"/>
            <a:ext cx="6326505" cy="65913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191"/>
              </a:lnSpc>
              <a:buNone/>
            </a:pPr>
            <a:r>
              <a:rPr lang="en-US" sz="4153" b="1" dirty="0">
                <a:solidFill>
                  <a:srgbClr val="FF726D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What is the Singularity?</a:t>
            </a:r>
            <a:endParaRPr lang="en-US" sz="4153" dirty="0"/>
          </a:p>
        </p:txBody>
      </p:sp>
      <p:sp>
        <p:nvSpPr>
          <p:cNvPr id="7" name="Shape 3"/>
          <p:cNvSpPr/>
          <p:nvPr/>
        </p:nvSpPr>
        <p:spPr>
          <a:xfrm>
            <a:off x="738307" y="2062282"/>
            <a:ext cx="7667387" cy="1552932"/>
          </a:xfrm>
          <a:prstGeom prst="roundRect">
            <a:avLst>
              <a:gd name="adj" fmla="val 4075"/>
            </a:avLst>
          </a:prstGeom>
          <a:solidFill>
            <a:srgbClr val="382748"/>
          </a:solidFill>
          <a:ln/>
        </p:spPr>
      </p:sp>
      <p:sp>
        <p:nvSpPr>
          <p:cNvPr id="8" name="Text 4"/>
          <p:cNvSpPr/>
          <p:nvPr/>
        </p:nvSpPr>
        <p:spPr>
          <a:xfrm>
            <a:off x="949166" y="2273141"/>
            <a:ext cx="2636758" cy="32956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595"/>
              </a:lnSpc>
              <a:buNone/>
            </a:pPr>
            <a:r>
              <a:rPr lang="en-US" sz="2076" b="1" dirty="0">
                <a:solidFill>
                  <a:srgbClr val="FF726D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Exponential Growth</a:t>
            </a:r>
            <a:endParaRPr lang="en-US" sz="2076" dirty="0"/>
          </a:p>
        </p:txBody>
      </p:sp>
      <p:sp>
        <p:nvSpPr>
          <p:cNvPr id="9" name="Text 5"/>
          <p:cNvSpPr/>
          <p:nvPr/>
        </p:nvSpPr>
        <p:spPr>
          <a:xfrm>
            <a:off x="949166" y="2729270"/>
            <a:ext cx="7245668" cy="675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658"/>
              </a:lnSpc>
              <a:buNone/>
            </a:pPr>
            <a:r>
              <a:rPr lang="en-US" sz="1661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Technological advancements are accelerating at an exponential rate, doubling in power every 18 months, a phenomenon known as Moore's Law.</a:t>
            </a:r>
            <a:endParaRPr lang="en-US" sz="1661" dirty="0"/>
          </a:p>
        </p:txBody>
      </p:sp>
      <p:sp>
        <p:nvSpPr>
          <p:cNvPr id="10" name="Shape 6"/>
          <p:cNvSpPr/>
          <p:nvPr/>
        </p:nvSpPr>
        <p:spPr>
          <a:xfrm>
            <a:off x="738307" y="3826073"/>
            <a:ext cx="7667387" cy="1552932"/>
          </a:xfrm>
          <a:prstGeom prst="roundRect">
            <a:avLst>
              <a:gd name="adj" fmla="val 4075"/>
            </a:avLst>
          </a:prstGeom>
          <a:solidFill>
            <a:srgbClr val="382748"/>
          </a:solidFill>
          <a:ln/>
        </p:spPr>
      </p:sp>
      <p:sp>
        <p:nvSpPr>
          <p:cNvPr id="11" name="Text 7"/>
          <p:cNvSpPr/>
          <p:nvPr/>
        </p:nvSpPr>
        <p:spPr>
          <a:xfrm>
            <a:off x="949166" y="4036933"/>
            <a:ext cx="3031569" cy="32956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595"/>
              </a:lnSpc>
              <a:buNone/>
            </a:pPr>
            <a:r>
              <a:rPr lang="en-US" sz="2076" b="1" dirty="0">
                <a:solidFill>
                  <a:srgbClr val="FF726D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Artificial Intelligence</a:t>
            </a:r>
            <a:endParaRPr lang="en-US" sz="2076" dirty="0"/>
          </a:p>
        </p:txBody>
      </p:sp>
      <p:sp>
        <p:nvSpPr>
          <p:cNvPr id="12" name="Text 8"/>
          <p:cNvSpPr/>
          <p:nvPr/>
        </p:nvSpPr>
        <p:spPr>
          <a:xfrm>
            <a:off x="949166" y="4493062"/>
            <a:ext cx="7245668" cy="675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658"/>
              </a:lnSpc>
              <a:buNone/>
            </a:pPr>
            <a:r>
              <a:rPr lang="en-US" sz="1661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AI is rapidly evolving, with algorithms becoming more sophisticated and capable of complex tasks previously thought to be uniquely human.</a:t>
            </a:r>
            <a:endParaRPr lang="en-US" sz="1661" dirty="0"/>
          </a:p>
        </p:txBody>
      </p:sp>
      <p:sp>
        <p:nvSpPr>
          <p:cNvPr id="13" name="Shape 9"/>
          <p:cNvSpPr/>
          <p:nvPr/>
        </p:nvSpPr>
        <p:spPr>
          <a:xfrm>
            <a:off x="738307" y="5589865"/>
            <a:ext cx="7667387" cy="1552932"/>
          </a:xfrm>
          <a:prstGeom prst="roundRect">
            <a:avLst>
              <a:gd name="adj" fmla="val 4075"/>
            </a:avLst>
          </a:prstGeom>
          <a:solidFill>
            <a:srgbClr val="382748"/>
          </a:solidFill>
          <a:ln/>
        </p:spPr>
      </p:sp>
      <p:sp>
        <p:nvSpPr>
          <p:cNvPr id="14" name="Text 10"/>
          <p:cNvSpPr/>
          <p:nvPr/>
        </p:nvSpPr>
        <p:spPr>
          <a:xfrm>
            <a:off x="949166" y="5800725"/>
            <a:ext cx="3031569" cy="32956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595"/>
              </a:lnSpc>
              <a:buNone/>
            </a:pPr>
            <a:r>
              <a:rPr lang="en-US" sz="2076" b="1" dirty="0">
                <a:solidFill>
                  <a:srgbClr val="FF726D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Converging Technologies</a:t>
            </a:r>
            <a:endParaRPr lang="en-US" sz="2076" dirty="0"/>
          </a:p>
        </p:txBody>
      </p:sp>
      <p:sp>
        <p:nvSpPr>
          <p:cNvPr id="15" name="Text 11"/>
          <p:cNvSpPr/>
          <p:nvPr/>
        </p:nvSpPr>
        <p:spPr>
          <a:xfrm>
            <a:off x="949166" y="6256853"/>
            <a:ext cx="7245668" cy="675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658"/>
              </a:lnSpc>
              <a:buNone/>
            </a:pPr>
            <a:r>
              <a:rPr lang="en-US" sz="1661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Different technologies are merging, creating new possibilities. Examples include nanotechnology, biotechnology, and artificial intelligence.</a:t>
            </a:r>
            <a:endParaRPr lang="en-US" sz="1661" dirty="0"/>
          </a:p>
        </p:txBody>
      </p:sp>
      <p:pic>
        <p:nvPicPr>
          <p:cNvPr id="16" name="Image 2" descr="preencoded.png">
            <a:hlinkClick r:id="rId5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0C17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41631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5392" y="2054185"/>
            <a:ext cx="4935498" cy="4121229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6257568" y="607576"/>
            <a:ext cx="7601664" cy="137707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5422"/>
              </a:lnSpc>
              <a:buNone/>
            </a:pPr>
            <a:r>
              <a:rPr lang="en-US" sz="4338" b="1" dirty="0">
                <a:solidFill>
                  <a:srgbClr val="FF726D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Exponential Growth of Technology</a:t>
            </a:r>
            <a:endParaRPr lang="en-US" sz="4338" dirty="0"/>
          </a:p>
        </p:txBody>
      </p:sp>
      <p:sp>
        <p:nvSpPr>
          <p:cNvPr id="7" name="Shape 3"/>
          <p:cNvSpPr/>
          <p:nvPr/>
        </p:nvSpPr>
        <p:spPr>
          <a:xfrm>
            <a:off x="6574393" y="2315170"/>
            <a:ext cx="27503" cy="5306854"/>
          </a:xfrm>
          <a:prstGeom prst="rect">
            <a:avLst/>
          </a:prstGeom>
          <a:solidFill>
            <a:srgbClr val="FF6680"/>
          </a:solidFill>
          <a:ln/>
        </p:spPr>
      </p:sp>
      <p:sp>
        <p:nvSpPr>
          <p:cNvPr id="8" name="Shape 4"/>
          <p:cNvSpPr/>
          <p:nvPr/>
        </p:nvSpPr>
        <p:spPr>
          <a:xfrm>
            <a:off x="6835973" y="2797195"/>
            <a:ext cx="771168" cy="27503"/>
          </a:xfrm>
          <a:prstGeom prst="rect">
            <a:avLst/>
          </a:prstGeom>
          <a:solidFill>
            <a:srgbClr val="FF6680"/>
          </a:solidFill>
          <a:ln/>
        </p:spPr>
      </p:sp>
      <p:sp>
        <p:nvSpPr>
          <p:cNvPr id="9" name="Shape 5"/>
          <p:cNvSpPr/>
          <p:nvPr/>
        </p:nvSpPr>
        <p:spPr>
          <a:xfrm>
            <a:off x="6340197" y="2563058"/>
            <a:ext cx="495776" cy="495776"/>
          </a:xfrm>
          <a:prstGeom prst="roundRect">
            <a:avLst>
              <a:gd name="adj" fmla="val 13334"/>
            </a:avLst>
          </a:prstGeom>
          <a:solidFill>
            <a:srgbClr val="382748"/>
          </a:solidFill>
          <a:ln/>
        </p:spPr>
      </p:sp>
      <p:sp>
        <p:nvSpPr>
          <p:cNvPr id="10" name="Text 6"/>
          <p:cNvSpPr/>
          <p:nvPr/>
        </p:nvSpPr>
        <p:spPr>
          <a:xfrm>
            <a:off x="6505456" y="2645688"/>
            <a:ext cx="165259" cy="33051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603"/>
              </a:lnSpc>
              <a:buNone/>
            </a:pPr>
            <a:r>
              <a:rPr lang="en-US" sz="2603" b="1" dirty="0">
                <a:solidFill>
                  <a:srgbClr val="FF726D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1</a:t>
            </a:r>
            <a:endParaRPr lang="en-US" sz="2603" dirty="0"/>
          </a:p>
        </p:txBody>
      </p:sp>
      <p:sp>
        <p:nvSpPr>
          <p:cNvPr id="11" name="Text 7"/>
          <p:cNvSpPr/>
          <p:nvPr/>
        </p:nvSpPr>
        <p:spPr>
          <a:xfrm>
            <a:off x="7800023" y="2535436"/>
            <a:ext cx="2754511" cy="34432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711"/>
              </a:lnSpc>
              <a:buNone/>
            </a:pPr>
            <a:r>
              <a:rPr lang="en-US" sz="2169" b="1" dirty="0">
                <a:solidFill>
                  <a:srgbClr val="FF726D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Moore's Law</a:t>
            </a:r>
            <a:endParaRPr lang="en-US" sz="2169" dirty="0"/>
          </a:p>
        </p:txBody>
      </p:sp>
      <p:sp>
        <p:nvSpPr>
          <p:cNvPr id="12" name="Text 8"/>
          <p:cNvSpPr/>
          <p:nvPr/>
        </p:nvSpPr>
        <p:spPr>
          <a:xfrm>
            <a:off x="7800023" y="3011924"/>
            <a:ext cx="6059210" cy="70508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76"/>
              </a:lnSpc>
              <a:buNone/>
            </a:pPr>
            <a:r>
              <a:rPr lang="en-US" sz="1735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The number of transistors on an integrated circuit doubles every two years.</a:t>
            </a:r>
            <a:endParaRPr lang="en-US" sz="1735" dirty="0"/>
          </a:p>
        </p:txBody>
      </p:sp>
      <p:sp>
        <p:nvSpPr>
          <p:cNvPr id="13" name="Shape 9"/>
          <p:cNvSpPr/>
          <p:nvPr/>
        </p:nvSpPr>
        <p:spPr>
          <a:xfrm>
            <a:off x="6835973" y="4639568"/>
            <a:ext cx="771168" cy="27503"/>
          </a:xfrm>
          <a:prstGeom prst="rect">
            <a:avLst/>
          </a:prstGeom>
          <a:solidFill>
            <a:srgbClr val="FF6680"/>
          </a:solidFill>
          <a:ln/>
        </p:spPr>
      </p:sp>
      <p:sp>
        <p:nvSpPr>
          <p:cNvPr id="14" name="Shape 10"/>
          <p:cNvSpPr/>
          <p:nvPr/>
        </p:nvSpPr>
        <p:spPr>
          <a:xfrm>
            <a:off x="6340197" y="4405432"/>
            <a:ext cx="495776" cy="495776"/>
          </a:xfrm>
          <a:prstGeom prst="roundRect">
            <a:avLst>
              <a:gd name="adj" fmla="val 13334"/>
            </a:avLst>
          </a:prstGeom>
          <a:solidFill>
            <a:srgbClr val="382748"/>
          </a:solidFill>
          <a:ln/>
        </p:spPr>
      </p:sp>
      <p:sp>
        <p:nvSpPr>
          <p:cNvPr id="15" name="Text 11"/>
          <p:cNvSpPr/>
          <p:nvPr/>
        </p:nvSpPr>
        <p:spPr>
          <a:xfrm>
            <a:off x="6505456" y="4488061"/>
            <a:ext cx="165259" cy="33051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603"/>
              </a:lnSpc>
              <a:buNone/>
            </a:pPr>
            <a:r>
              <a:rPr lang="en-US" sz="2603" b="1" dirty="0">
                <a:solidFill>
                  <a:srgbClr val="FF726D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2</a:t>
            </a:r>
            <a:endParaRPr lang="en-US" sz="2603" dirty="0"/>
          </a:p>
        </p:txBody>
      </p:sp>
      <p:sp>
        <p:nvSpPr>
          <p:cNvPr id="16" name="Text 12"/>
          <p:cNvSpPr/>
          <p:nvPr/>
        </p:nvSpPr>
        <p:spPr>
          <a:xfrm>
            <a:off x="7800023" y="4377809"/>
            <a:ext cx="2754511" cy="34432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711"/>
              </a:lnSpc>
              <a:buNone/>
            </a:pPr>
            <a:r>
              <a:rPr lang="en-US" sz="2169" b="1" dirty="0">
                <a:solidFill>
                  <a:srgbClr val="FF726D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Data Explosion</a:t>
            </a:r>
            <a:endParaRPr lang="en-US" sz="2169" dirty="0"/>
          </a:p>
        </p:txBody>
      </p:sp>
      <p:sp>
        <p:nvSpPr>
          <p:cNvPr id="17" name="Text 13"/>
          <p:cNvSpPr/>
          <p:nvPr/>
        </p:nvSpPr>
        <p:spPr>
          <a:xfrm>
            <a:off x="7800023" y="4854297"/>
            <a:ext cx="6059210" cy="70508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76"/>
              </a:lnSpc>
              <a:buNone/>
            </a:pPr>
            <a:r>
              <a:rPr lang="en-US" sz="1735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The amount of data generated and stored globally is increasing exponentially.</a:t>
            </a:r>
            <a:endParaRPr lang="en-US" sz="1735" dirty="0"/>
          </a:p>
        </p:txBody>
      </p:sp>
      <p:sp>
        <p:nvSpPr>
          <p:cNvPr id="18" name="Shape 14"/>
          <p:cNvSpPr/>
          <p:nvPr/>
        </p:nvSpPr>
        <p:spPr>
          <a:xfrm>
            <a:off x="6835973" y="6481941"/>
            <a:ext cx="771168" cy="27503"/>
          </a:xfrm>
          <a:prstGeom prst="rect">
            <a:avLst/>
          </a:prstGeom>
          <a:solidFill>
            <a:srgbClr val="FF6680"/>
          </a:solidFill>
          <a:ln/>
        </p:spPr>
      </p:sp>
      <p:sp>
        <p:nvSpPr>
          <p:cNvPr id="19" name="Shape 15"/>
          <p:cNvSpPr/>
          <p:nvPr/>
        </p:nvSpPr>
        <p:spPr>
          <a:xfrm>
            <a:off x="6340197" y="6247805"/>
            <a:ext cx="495776" cy="495776"/>
          </a:xfrm>
          <a:prstGeom prst="roundRect">
            <a:avLst>
              <a:gd name="adj" fmla="val 13334"/>
            </a:avLst>
          </a:prstGeom>
          <a:solidFill>
            <a:srgbClr val="382748"/>
          </a:solidFill>
          <a:ln/>
        </p:spPr>
      </p:sp>
      <p:sp>
        <p:nvSpPr>
          <p:cNvPr id="20" name="Text 16"/>
          <p:cNvSpPr/>
          <p:nvPr/>
        </p:nvSpPr>
        <p:spPr>
          <a:xfrm>
            <a:off x="6505456" y="6330434"/>
            <a:ext cx="165259" cy="33051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603"/>
              </a:lnSpc>
              <a:buNone/>
            </a:pPr>
            <a:r>
              <a:rPr lang="en-US" sz="2603" b="1" dirty="0">
                <a:solidFill>
                  <a:srgbClr val="FF726D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3</a:t>
            </a:r>
            <a:endParaRPr lang="en-US" sz="2603" dirty="0"/>
          </a:p>
        </p:txBody>
      </p:sp>
      <p:sp>
        <p:nvSpPr>
          <p:cNvPr id="21" name="Text 17"/>
          <p:cNvSpPr/>
          <p:nvPr/>
        </p:nvSpPr>
        <p:spPr>
          <a:xfrm>
            <a:off x="7800023" y="6220182"/>
            <a:ext cx="2754511" cy="34432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711"/>
              </a:lnSpc>
              <a:buNone/>
            </a:pPr>
            <a:r>
              <a:rPr lang="en-US" sz="2169" b="1" dirty="0">
                <a:solidFill>
                  <a:srgbClr val="FF726D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Computational Power</a:t>
            </a:r>
            <a:endParaRPr lang="en-US" sz="2169" dirty="0"/>
          </a:p>
        </p:txBody>
      </p:sp>
      <p:sp>
        <p:nvSpPr>
          <p:cNvPr id="22" name="Text 18"/>
          <p:cNvSpPr/>
          <p:nvPr/>
        </p:nvSpPr>
        <p:spPr>
          <a:xfrm>
            <a:off x="7800023" y="6696670"/>
            <a:ext cx="6059210" cy="70508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76"/>
              </a:lnSpc>
              <a:buNone/>
            </a:pPr>
            <a:r>
              <a:rPr lang="en-US" sz="1735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The speed and capacity of computers are continuously improving.</a:t>
            </a:r>
            <a:endParaRPr lang="en-US" sz="1735" dirty="0"/>
          </a:p>
        </p:txBody>
      </p:sp>
      <p:pic>
        <p:nvPicPr>
          <p:cNvPr id="23" name="Image 2" descr="preencoded.png">
            <a:hlinkClick r:id="rId5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0C17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41631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71290" y="2179677"/>
            <a:ext cx="5031700" cy="3870246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636508" y="500182"/>
            <a:ext cx="7870984" cy="113657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4475"/>
              </a:lnSpc>
              <a:buNone/>
            </a:pPr>
            <a:r>
              <a:rPr lang="en-US" sz="3580" b="1" dirty="0">
                <a:solidFill>
                  <a:srgbClr val="FF726D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Accelerating Pace of Technological Change</a:t>
            </a:r>
            <a:endParaRPr lang="en-US" sz="358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6508" y="1909524"/>
            <a:ext cx="909399" cy="1454944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1818680" y="2091333"/>
            <a:ext cx="2273498" cy="2842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238"/>
              </a:lnSpc>
              <a:buNone/>
            </a:pPr>
            <a:r>
              <a:rPr lang="en-US" sz="1790" b="1" dirty="0">
                <a:solidFill>
                  <a:srgbClr val="FF726D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Early 20th Century</a:t>
            </a:r>
            <a:endParaRPr lang="en-US" sz="1790" dirty="0"/>
          </a:p>
        </p:txBody>
      </p:sp>
      <p:sp>
        <p:nvSpPr>
          <p:cNvPr id="9" name="Text 4"/>
          <p:cNvSpPr/>
          <p:nvPr/>
        </p:nvSpPr>
        <p:spPr>
          <a:xfrm>
            <a:off x="1818680" y="2484596"/>
            <a:ext cx="6688812" cy="29098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291"/>
              </a:lnSpc>
              <a:buNone/>
            </a:pPr>
            <a:r>
              <a:rPr lang="en-US" sz="1432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Radio, telephone, automobile, airplane.</a:t>
            </a:r>
            <a:endParaRPr lang="en-US" sz="1432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6508" y="3364468"/>
            <a:ext cx="909399" cy="1454944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1818680" y="3546277"/>
            <a:ext cx="2273498" cy="2842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238"/>
              </a:lnSpc>
              <a:buNone/>
            </a:pPr>
            <a:r>
              <a:rPr lang="en-US" sz="1790" b="1" dirty="0">
                <a:solidFill>
                  <a:srgbClr val="FF726D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Mid 20th Century</a:t>
            </a:r>
            <a:endParaRPr lang="en-US" sz="1790" dirty="0"/>
          </a:p>
        </p:txBody>
      </p:sp>
      <p:sp>
        <p:nvSpPr>
          <p:cNvPr id="12" name="Text 6"/>
          <p:cNvSpPr/>
          <p:nvPr/>
        </p:nvSpPr>
        <p:spPr>
          <a:xfrm>
            <a:off x="1818680" y="3939540"/>
            <a:ext cx="6688812" cy="29098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291"/>
              </a:lnSpc>
              <a:buNone/>
            </a:pPr>
            <a:r>
              <a:rPr lang="en-US" sz="1432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Television, computers, nuclear energy.</a:t>
            </a:r>
            <a:endParaRPr lang="en-US" sz="1432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6508" y="4819412"/>
            <a:ext cx="909399" cy="1454944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1818680" y="5001220"/>
            <a:ext cx="2273498" cy="2842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238"/>
              </a:lnSpc>
              <a:buNone/>
            </a:pPr>
            <a:r>
              <a:rPr lang="en-US" sz="1790" b="1" dirty="0">
                <a:solidFill>
                  <a:srgbClr val="FF726D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Late 20th Century</a:t>
            </a:r>
            <a:endParaRPr lang="en-US" sz="1790" dirty="0"/>
          </a:p>
        </p:txBody>
      </p:sp>
      <p:sp>
        <p:nvSpPr>
          <p:cNvPr id="15" name="Text 8"/>
          <p:cNvSpPr/>
          <p:nvPr/>
        </p:nvSpPr>
        <p:spPr>
          <a:xfrm>
            <a:off x="1818680" y="5394484"/>
            <a:ext cx="6688812" cy="29098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291"/>
              </a:lnSpc>
              <a:buNone/>
            </a:pPr>
            <a:r>
              <a:rPr lang="en-US" sz="1432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Internet, mobile phones, personal computers.</a:t>
            </a:r>
            <a:endParaRPr lang="en-US" sz="1432" dirty="0"/>
          </a:p>
        </p:txBody>
      </p:sp>
      <p:pic>
        <p:nvPicPr>
          <p:cNvPr id="16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6508" y="6274356"/>
            <a:ext cx="909399" cy="1454944"/>
          </a:xfrm>
          <a:prstGeom prst="rect">
            <a:avLst/>
          </a:prstGeom>
        </p:spPr>
      </p:pic>
      <p:sp>
        <p:nvSpPr>
          <p:cNvPr id="17" name="Text 9"/>
          <p:cNvSpPr/>
          <p:nvPr/>
        </p:nvSpPr>
        <p:spPr>
          <a:xfrm>
            <a:off x="1818680" y="6456164"/>
            <a:ext cx="2273498" cy="2842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238"/>
              </a:lnSpc>
              <a:buNone/>
            </a:pPr>
            <a:r>
              <a:rPr lang="en-US" sz="1790" b="1" dirty="0">
                <a:solidFill>
                  <a:srgbClr val="FF726D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21st Century</a:t>
            </a:r>
            <a:endParaRPr lang="en-US" sz="1790" dirty="0"/>
          </a:p>
        </p:txBody>
      </p:sp>
      <p:sp>
        <p:nvSpPr>
          <p:cNvPr id="18" name="Text 10"/>
          <p:cNvSpPr/>
          <p:nvPr/>
        </p:nvSpPr>
        <p:spPr>
          <a:xfrm>
            <a:off x="1818680" y="6849428"/>
            <a:ext cx="6688812" cy="29098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291"/>
              </a:lnSpc>
              <a:buNone/>
            </a:pPr>
            <a:r>
              <a:rPr lang="en-US" sz="1432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Artificial intelligence, biotechnology, nanotechnology.</a:t>
            </a:r>
            <a:endParaRPr lang="en-US" sz="1432" dirty="0"/>
          </a:p>
        </p:txBody>
      </p:sp>
      <p:pic>
        <p:nvPicPr>
          <p:cNvPr id="19" name="Image 6" descr="preencoded.png">
            <a:hlinkClick r:id="rId9"/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0C17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41631"/>
          </a:solidFill>
          <a:ln/>
        </p:spPr>
      </p:sp>
      <p:sp>
        <p:nvSpPr>
          <p:cNvPr id="4" name="Text 2"/>
          <p:cNvSpPr/>
          <p:nvPr/>
        </p:nvSpPr>
        <p:spPr>
          <a:xfrm>
            <a:off x="864037" y="2598063"/>
            <a:ext cx="9567029" cy="77152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6075"/>
              </a:lnSpc>
              <a:buNone/>
            </a:pPr>
            <a:r>
              <a:rPr lang="en-US" sz="4860" b="1" dirty="0">
                <a:solidFill>
                  <a:srgbClr val="FF726D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Convergence of Key Technologies</a:t>
            </a:r>
            <a:endParaRPr lang="en-US" sz="4860" dirty="0"/>
          </a:p>
        </p:txBody>
      </p:sp>
      <p:sp>
        <p:nvSpPr>
          <p:cNvPr id="5" name="Text 3"/>
          <p:cNvSpPr/>
          <p:nvPr/>
        </p:nvSpPr>
        <p:spPr>
          <a:xfrm>
            <a:off x="864037" y="3986689"/>
            <a:ext cx="3086100" cy="38576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038"/>
              </a:lnSpc>
              <a:buNone/>
            </a:pPr>
            <a:r>
              <a:rPr lang="en-US" sz="2430" b="1" dirty="0">
                <a:solidFill>
                  <a:srgbClr val="FF726D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Nanotechnology</a:t>
            </a:r>
            <a:endParaRPr lang="en-US" sz="2430" dirty="0"/>
          </a:p>
        </p:txBody>
      </p:sp>
      <p:sp>
        <p:nvSpPr>
          <p:cNvPr id="6" name="Text 4"/>
          <p:cNvSpPr/>
          <p:nvPr/>
        </p:nvSpPr>
        <p:spPr>
          <a:xfrm>
            <a:off x="864037" y="4619268"/>
            <a:ext cx="3898821" cy="79009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110"/>
              </a:lnSpc>
              <a:buNone/>
            </a:pPr>
            <a:r>
              <a:rPr lang="en-US" sz="1944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Manipulating matter at the atomic and molecular level.</a:t>
            </a:r>
            <a:endParaRPr lang="en-US" sz="1944" dirty="0"/>
          </a:p>
        </p:txBody>
      </p:sp>
      <p:sp>
        <p:nvSpPr>
          <p:cNvPr id="7" name="Text 5"/>
          <p:cNvSpPr/>
          <p:nvPr/>
        </p:nvSpPr>
        <p:spPr>
          <a:xfrm>
            <a:off x="5372695" y="3986689"/>
            <a:ext cx="3086100" cy="38576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038"/>
              </a:lnSpc>
              <a:buNone/>
            </a:pPr>
            <a:r>
              <a:rPr lang="en-US" sz="2430" b="1" dirty="0">
                <a:solidFill>
                  <a:srgbClr val="FF726D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Biotechnology</a:t>
            </a:r>
            <a:endParaRPr lang="en-US" sz="2430" dirty="0"/>
          </a:p>
        </p:txBody>
      </p:sp>
      <p:sp>
        <p:nvSpPr>
          <p:cNvPr id="8" name="Text 6"/>
          <p:cNvSpPr/>
          <p:nvPr/>
        </p:nvSpPr>
        <p:spPr>
          <a:xfrm>
            <a:off x="5372695" y="4619268"/>
            <a:ext cx="3898821" cy="79009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110"/>
              </a:lnSpc>
              <a:buNone/>
            </a:pPr>
            <a:r>
              <a:rPr lang="en-US" sz="1944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Using biological systems and processes to solve problems.</a:t>
            </a:r>
            <a:endParaRPr lang="en-US" sz="1944" dirty="0"/>
          </a:p>
        </p:txBody>
      </p:sp>
      <p:sp>
        <p:nvSpPr>
          <p:cNvPr id="9" name="Text 7"/>
          <p:cNvSpPr/>
          <p:nvPr/>
        </p:nvSpPr>
        <p:spPr>
          <a:xfrm>
            <a:off x="9881354" y="3986689"/>
            <a:ext cx="3549015" cy="38576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038"/>
              </a:lnSpc>
              <a:buNone/>
            </a:pPr>
            <a:r>
              <a:rPr lang="en-US" sz="2430" b="1" dirty="0">
                <a:solidFill>
                  <a:srgbClr val="FF726D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Artificial Intelligence</a:t>
            </a:r>
            <a:endParaRPr lang="en-US" sz="2430" dirty="0"/>
          </a:p>
        </p:txBody>
      </p:sp>
      <p:sp>
        <p:nvSpPr>
          <p:cNvPr id="10" name="Text 8"/>
          <p:cNvSpPr/>
          <p:nvPr/>
        </p:nvSpPr>
        <p:spPr>
          <a:xfrm>
            <a:off x="9881354" y="4619268"/>
            <a:ext cx="3898821" cy="79009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110"/>
              </a:lnSpc>
              <a:buNone/>
            </a:pPr>
            <a:r>
              <a:rPr lang="en-US" sz="1944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Creating machines capable of human-like intelligence.</a:t>
            </a:r>
            <a:endParaRPr lang="en-US" sz="1944" dirty="0"/>
          </a:p>
        </p:txBody>
      </p:sp>
      <p:pic>
        <p:nvPicPr>
          <p:cNvPr id="11" name="Image 0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0C17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41631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87721" y="2098596"/>
            <a:ext cx="4998839" cy="4032409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682585" y="1308973"/>
            <a:ext cx="7557254" cy="60960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4800"/>
              </a:lnSpc>
              <a:buNone/>
            </a:pPr>
            <a:r>
              <a:rPr lang="en-US" sz="3840" b="1" dirty="0">
                <a:solidFill>
                  <a:srgbClr val="FF726D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Implications of the Singularity</a:t>
            </a:r>
            <a:endParaRPr lang="en-US" sz="3840" dirty="0"/>
          </a:p>
        </p:txBody>
      </p:sp>
      <p:sp>
        <p:nvSpPr>
          <p:cNvPr id="7" name="Shape 3"/>
          <p:cNvSpPr/>
          <p:nvPr/>
        </p:nvSpPr>
        <p:spPr>
          <a:xfrm>
            <a:off x="682585" y="2430542"/>
            <a:ext cx="438864" cy="438864"/>
          </a:xfrm>
          <a:prstGeom prst="roundRect">
            <a:avLst>
              <a:gd name="adj" fmla="val 13334"/>
            </a:avLst>
          </a:prstGeom>
          <a:solidFill>
            <a:srgbClr val="382748"/>
          </a:solidFill>
          <a:ln/>
        </p:spPr>
      </p:sp>
      <p:sp>
        <p:nvSpPr>
          <p:cNvPr id="8" name="Text 4"/>
          <p:cNvSpPr/>
          <p:nvPr/>
        </p:nvSpPr>
        <p:spPr>
          <a:xfrm>
            <a:off x="828913" y="2503646"/>
            <a:ext cx="146209" cy="29253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304"/>
              </a:lnSpc>
              <a:buNone/>
            </a:pPr>
            <a:r>
              <a:rPr lang="en-US" sz="2304" b="1" dirty="0">
                <a:solidFill>
                  <a:srgbClr val="FF726D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1</a:t>
            </a:r>
            <a:endParaRPr lang="en-US" sz="2304" dirty="0"/>
          </a:p>
        </p:txBody>
      </p:sp>
      <p:sp>
        <p:nvSpPr>
          <p:cNvPr id="9" name="Text 5"/>
          <p:cNvSpPr/>
          <p:nvPr/>
        </p:nvSpPr>
        <p:spPr>
          <a:xfrm>
            <a:off x="1316474" y="2430542"/>
            <a:ext cx="2438162" cy="30480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400"/>
              </a:lnSpc>
              <a:buNone/>
            </a:pPr>
            <a:r>
              <a:rPr lang="en-US" sz="1920" b="1" dirty="0">
                <a:solidFill>
                  <a:srgbClr val="FF726D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Human Enhancement</a:t>
            </a:r>
            <a:endParaRPr lang="en-US" sz="1920" dirty="0"/>
          </a:p>
        </p:txBody>
      </p:sp>
      <p:sp>
        <p:nvSpPr>
          <p:cNvPr id="10" name="Text 6"/>
          <p:cNvSpPr/>
          <p:nvPr/>
        </p:nvSpPr>
        <p:spPr>
          <a:xfrm>
            <a:off x="1316474" y="2852261"/>
            <a:ext cx="7144941" cy="31194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457"/>
              </a:lnSpc>
              <a:buNone/>
            </a:pPr>
            <a:r>
              <a:rPr lang="en-US" sz="1536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Possibilities include increased lifespan, intelligence, and physical capabilities.</a:t>
            </a:r>
            <a:endParaRPr lang="en-US" sz="1536" dirty="0"/>
          </a:p>
        </p:txBody>
      </p:sp>
      <p:sp>
        <p:nvSpPr>
          <p:cNvPr id="11" name="Shape 7"/>
          <p:cNvSpPr/>
          <p:nvPr/>
        </p:nvSpPr>
        <p:spPr>
          <a:xfrm>
            <a:off x="682585" y="3578662"/>
            <a:ext cx="438864" cy="438864"/>
          </a:xfrm>
          <a:prstGeom prst="roundRect">
            <a:avLst>
              <a:gd name="adj" fmla="val 13334"/>
            </a:avLst>
          </a:prstGeom>
          <a:solidFill>
            <a:srgbClr val="382748"/>
          </a:solidFill>
          <a:ln/>
        </p:spPr>
      </p:sp>
      <p:sp>
        <p:nvSpPr>
          <p:cNvPr id="12" name="Text 8"/>
          <p:cNvSpPr/>
          <p:nvPr/>
        </p:nvSpPr>
        <p:spPr>
          <a:xfrm>
            <a:off x="828913" y="3651766"/>
            <a:ext cx="146209" cy="29253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304"/>
              </a:lnSpc>
              <a:buNone/>
            </a:pPr>
            <a:r>
              <a:rPr lang="en-US" sz="2304" b="1" dirty="0">
                <a:solidFill>
                  <a:srgbClr val="FF726D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2</a:t>
            </a:r>
            <a:endParaRPr lang="en-US" sz="2304" dirty="0"/>
          </a:p>
        </p:txBody>
      </p:sp>
      <p:sp>
        <p:nvSpPr>
          <p:cNvPr id="13" name="Text 9"/>
          <p:cNvSpPr/>
          <p:nvPr/>
        </p:nvSpPr>
        <p:spPr>
          <a:xfrm>
            <a:off x="1316474" y="3578662"/>
            <a:ext cx="2438162" cy="30480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400"/>
              </a:lnSpc>
              <a:buNone/>
            </a:pPr>
            <a:r>
              <a:rPr lang="en-US" sz="1920" b="1" dirty="0">
                <a:solidFill>
                  <a:srgbClr val="FF726D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Economic Disruption</a:t>
            </a:r>
            <a:endParaRPr lang="en-US" sz="1920" dirty="0"/>
          </a:p>
        </p:txBody>
      </p:sp>
      <p:sp>
        <p:nvSpPr>
          <p:cNvPr id="14" name="Text 10"/>
          <p:cNvSpPr/>
          <p:nvPr/>
        </p:nvSpPr>
        <p:spPr>
          <a:xfrm>
            <a:off x="1316474" y="4000381"/>
            <a:ext cx="7144941" cy="31194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457"/>
              </a:lnSpc>
              <a:buNone/>
            </a:pPr>
            <a:r>
              <a:rPr lang="en-US" sz="1536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Automation could lead to job displacement and significant economic changes.</a:t>
            </a:r>
            <a:endParaRPr lang="en-US" sz="1536" dirty="0"/>
          </a:p>
        </p:txBody>
      </p:sp>
      <p:sp>
        <p:nvSpPr>
          <p:cNvPr id="15" name="Shape 11"/>
          <p:cNvSpPr/>
          <p:nvPr/>
        </p:nvSpPr>
        <p:spPr>
          <a:xfrm>
            <a:off x="682585" y="4726781"/>
            <a:ext cx="438864" cy="438864"/>
          </a:xfrm>
          <a:prstGeom prst="roundRect">
            <a:avLst>
              <a:gd name="adj" fmla="val 13334"/>
            </a:avLst>
          </a:prstGeom>
          <a:solidFill>
            <a:srgbClr val="382748"/>
          </a:solidFill>
          <a:ln/>
        </p:spPr>
      </p:sp>
      <p:sp>
        <p:nvSpPr>
          <p:cNvPr id="16" name="Text 12"/>
          <p:cNvSpPr/>
          <p:nvPr/>
        </p:nvSpPr>
        <p:spPr>
          <a:xfrm>
            <a:off x="828913" y="4799886"/>
            <a:ext cx="146209" cy="29253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304"/>
              </a:lnSpc>
              <a:buNone/>
            </a:pPr>
            <a:r>
              <a:rPr lang="en-US" sz="2304" b="1" dirty="0">
                <a:solidFill>
                  <a:srgbClr val="FF726D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3</a:t>
            </a:r>
            <a:endParaRPr lang="en-US" sz="2304" dirty="0"/>
          </a:p>
        </p:txBody>
      </p:sp>
      <p:sp>
        <p:nvSpPr>
          <p:cNvPr id="17" name="Text 13"/>
          <p:cNvSpPr/>
          <p:nvPr/>
        </p:nvSpPr>
        <p:spPr>
          <a:xfrm>
            <a:off x="1316474" y="4726781"/>
            <a:ext cx="2438162" cy="30480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400"/>
              </a:lnSpc>
              <a:buNone/>
            </a:pPr>
            <a:r>
              <a:rPr lang="en-US" sz="1920" b="1" dirty="0">
                <a:solidFill>
                  <a:srgbClr val="FF726D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Ethical Concerns</a:t>
            </a:r>
            <a:endParaRPr lang="en-US" sz="1920" dirty="0"/>
          </a:p>
        </p:txBody>
      </p:sp>
      <p:sp>
        <p:nvSpPr>
          <p:cNvPr id="18" name="Text 14"/>
          <p:cNvSpPr/>
          <p:nvPr/>
        </p:nvSpPr>
        <p:spPr>
          <a:xfrm>
            <a:off x="1316474" y="5148501"/>
            <a:ext cx="7144941" cy="62388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457"/>
              </a:lnSpc>
              <a:buNone/>
            </a:pPr>
            <a:r>
              <a:rPr lang="en-US" sz="1536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Questions arise about the responsible development and use of powerful technologies.</a:t>
            </a:r>
            <a:endParaRPr lang="en-US" sz="1536" dirty="0"/>
          </a:p>
        </p:txBody>
      </p:sp>
      <p:sp>
        <p:nvSpPr>
          <p:cNvPr id="19" name="Shape 15"/>
          <p:cNvSpPr/>
          <p:nvPr/>
        </p:nvSpPr>
        <p:spPr>
          <a:xfrm>
            <a:off x="682585" y="6186845"/>
            <a:ext cx="438864" cy="438864"/>
          </a:xfrm>
          <a:prstGeom prst="roundRect">
            <a:avLst>
              <a:gd name="adj" fmla="val 13334"/>
            </a:avLst>
          </a:prstGeom>
          <a:solidFill>
            <a:srgbClr val="382748"/>
          </a:solidFill>
          <a:ln/>
        </p:spPr>
      </p:sp>
      <p:sp>
        <p:nvSpPr>
          <p:cNvPr id="20" name="Text 16"/>
          <p:cNvSpPr/>
          <p:nvPr/>
        </p:nvSpPr>
        <p:spPr>
          <a:xfrm>
            <a:off x="828913" y="6259949"/>
            <a:ext cx="146209" cy="29253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304"/>
              </a:lnSpc>
              <a:buNone/>
            </a:pPr>
            <a:r>
              <a:rPr lang="en-US" sz="2304" b="1" dirty="0">
                <a:solidFill>
                  <a:srgbClr val="FF726D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4</a:t>
            </a:r>
            <a:endParaRPr lang="en-US" sz="2304" dirty="0"/>
          </a:p>
        </p:txBody>
      </p:sp>
      <p:sp>
        <p:nvSpPr>
          <p:cNvPr id="21" name="Text 17"/>
          <p:cNvSpPr/>
          <p:nvPr/>
        </p:nvSpPr>
        <p:spPr>
          <a:xfrm>
            <a:off x="1316474" y="6186845"/>
            <a:ext cx="2438162" cy="30480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400"/>
              </a:lnSpc>
              <a:buNone/>
            </a:pPr>
            <a:r>
              <a:rPr lang="en-US" sz="1920" b="1" dirty="0">
                <a:solidFill>
                  <a:srgbClr val="FF726D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Existential Risks</a:t>
            </a:r>
            <a:endParaRPr lang="en-US" sz="1920" dirty="0"/>
          </a:p>
        </p:txBody>
      </p:sp>
      <p:sp>
        <p:nvSpPr>
          <p:cNvPr id="22" name="Text 18"/>
          <p:cNvSpPr/>
          <p:nvPr/>
        </p:nvSpPr>
        <p:spPr>
          <a:xfrm>
            <a:off x="1316474" y="6608564"/>
            <a:ext cx="7144941" cy="31194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457"/>
              </a:lnSpc>
              <a:buNone/>
            </a:pPr>
            <a:r>
              <a:rPr lang="en-US" sz="1536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The potential for unintended consequences and loss of control over technology.</a:t>
            </a:r>
            <a:endParaRPr lang="en-US" sz="1536" dirty="0"/>
          </a:p>
        </p:txBody>
      </p:sp>
      <p:pic>
        <p:nvPicPr>
          <p:cNvPr id="23" name="Image 2" descr="preencoded.png">
            <a:hlinkClick r:id="rId5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0C17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41631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52610" y="2593181"/>
            <a:ext cx="4869180" cy="3043237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864037" y="1110734"/>
            <a:ext cx="7415927" cy="154305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6075"/>
              </a:lnSpc>
              <a:buNone/>
            </a:pPr>
            <a:r>
              <a:rPr lang="en-US" sz="4860" b="1" dirty="0">
                <a:solidFill>
                  <a:srgbClr val="FF726D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Kurzweil's Predictions for the Future</a:t>
            </a:r>
            <a:endParaRPr lang="en-US" sz="4860" dirty="0"/>
          </a:p>
        </p:txBody>
      </p:sp>
      <p:sp>
        <p:nvSpPr>
          <p:cNvPr id="7" name="Text 3"/>
          <p:cNvSpPr/>
          <p:nvPr/>
        </p:nvSpPr>
        <p:spPr>
          <a:xfrm>
            <a:off x="1110853" y="3179802"/>
            <a:ext cx="3210520" cy="39504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110"/>
              </a:lnSpc>
              <a:buNone/>
            </a:pPr>
            <a:r>
              <a:rPr lang="en-US" sz="1944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2029</a:t>
            </a:r>
            <a:endParaRPr lang="en-US" sz="1944" dirty="0"/>
          </a:p>
        </p:txBody>
      </p:sp>
      <p:sp>
        <p:nvSpPr>
          <p:cNvPr id="8" name="Text 4"/>
          <p:cNvSpPr/>
          <p:nvPr/>
        </p:nvSpPr>
        <p:spPr>
          <a:xfrm>
            <a:off x="4822627" y="3179802"/>
            <a:ext cx="3210520" cy="79009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110"/>
              </a:lnSpc>
              <a:buNone/>
            </a:pPr>
            <a:r>
              <a:rPr lang="en-US" sz="1944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AI surpasses human intelligence.</a:t>
            </a:r>
            <a:endParaRPr lang="en-US" sz="1944" dirty="0"/>
          </a:p>
        </p:txBody>
      </p:sp>
      <p:sp>
        <p:nvSpPr>
          <p:cNvPr id="9" name="Shape 5"/>
          <p:cNvSpPr/>
          <p:nvPr/>
        </p:nvSpPr>
        <p:spPr>
          <a:xfrm>
            <a:off x="864037" y="4125635"/>
            <a:ext cx="7415927" cy="1496616"/>
          </a:xfrm>
          <a:prstGeom prst="rect">
            <a:avLst/>
          </a:prstGeom>
          <a:solidFill>
            <a:srgbClr val="382748"/>
          </a:solidFill>
          <a:ln/>
        </p:spPr>
      </p:sp>
      <p:sp>
        <p:nvSpPr>
          <p:cNvPr id="10" name="Text 6"/>
          <p:cNvSpPr/>
          <p:nvPr/>
        </p:nvSpPr>
        <p:spPr>
          <a:xfrm>
            <a:off x="1110853" y="4281368"/>
            <a:ext cx="3210520" cy="39504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110"/>
              </a:lnSpc>
              <a:buNone/>
            </a:pPr>
            <a:r>
              <a:rPr lang="en-US" sz="1944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2045</a:t>
            </a:r>
            <a:endParaRPr lang="en-US" sz="1944" dirty="0"/>
          </a:p>
        </p:txBody>
      </p:sp>
      <p:sp>
        <p:nvSpPr>
          <p:cNvPr id="11" name="Text 7"/>
          <p:cNvSpPr/>
          <p:nvPr/>
        </p:nvSpPr>
        <p:spPr>
          <a:xfrm>
            <a:off x="4822627" y="4281368"/>
            <a:ext cx="3210520" cy="11851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110"/>
              </a:lnSpc>
              <a:buNone/>
            </a:pPr>
            <a:r>
              <a:rPr lang="en-US" sz="1944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Singularity occurs, leading to rapid technological advancement.</a:t>
            </a:r>
            <a:endParaRPr lang="en-US" sz="1944" dirty="0"/>
          </a:p>
        </p:txBody>
      </p:sp>
      <p:sp>
        <p:nvSpPr>
          <p:cNvPr id="12" name="Text 8"/>
          <p:cNvSpPr/>
          <p:nvPr/>
        </p:nvSpPr>
        <p:spPr>
          <a:xfrm>
            <a:off x="1110853" y="5777984"/>
            <a:ext cx="3210520" cy="39504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110"/>
              </a:lnSpc>
              <a:buNone/>
            </a:pPr>
            <a:r>
              <a:rPr lang="en-US" sz="1944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2100</a:t>
            </a:r>
            <a:endParaRPr lang="en-US" sz="1944" dirty="0"/>
          </a:p>
        </p:txBody>
      </p:sp>
      <p:sp>
        <p:nvSpPr>
          <p:cNvPr id="13" name="Text 9"/>
          <p:cNvSpPr/>
          <p:nvPr/>
        </p:nvSpPr>
        <p:spPr>
          <a:xfrm>
            <a:off x="4822627" y="5777984"/>
            <a:ext cx="3210520" cy="11851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110"/>
              </a:lnSpc>
              <a:buNone/>
            </a:pPr>
            <a:r>
              <a:rPr lang="en-US" sz="1944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Humans and technology merge, creating a new form of existence.</a:t>
            </a:r>
            <a:endParaRPr lang="en-US" sz="1944" dirty="0"/>
          </a:p>
        </p:txBody>
      </p:sp>
      <p:pic>
        <p:nvPicPr>
          <p:cNvPr id="14" name="Image 2" descr="preencoded.png">
            <a:hlinkClick r:id="rId5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0C17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41631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84744" y="2613303"/>
            <a:ext cx="5004792" cy="3002875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674251" y="530900"/>
            <a:ext cx="5296495" cy="60198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4741"/>
              </a:lnSpc>
              <a:buNone/>
            </a:pPr>
            <a:r>
              <a:rPr lang="en-US" sz="3792" b="1" dirty="0">
                <a:solidFill>
                  <a:srgbClr val="FF726D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The Impact on Humanity</a:t>
            </a:r>
            <a:endParaRPr lang="en-US" sz="3792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4251" y="1421844"/>
            <a:ext cx="481608" cy="481608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674251" y="2096095"/>
            <a:ext cx="2527935" cy="30099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370"/>
              </a:lnSpc>
              <a:buNone/>
            </a:pPr>
            <a:r>
              <a:rPr lang="en-US" sz="1896" b="1" dirty="0">
                <a:solidFill>
                  <a:srgbClr val="FF726D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Cognitive Enhancement</a:t>
            </a:r>
            <a:endParaRPr lang="en-US" sz="1896" dirty="0"/>
          </a:p>
        </p:txBody>
      </p:sp>
      <p:sp>
        <p:nvSpPr>
          <p:cNvPr id="9" name="Text 4"/>
          <p:cNvSpPr/>
          <p:nvPr/>
        </p:nvSpPr>
        <p:spPr>
          <a:xfrm>
            <a:off x="674251" y="2512576"/>
            <a:ext cx="7795498" cy="6162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427"/>
              </a:lnSpc>
              <a:buNone/>
            </a:pPr>
            <a:r>
              <a:rPr lang="en-US" sz="1517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AI could augment human intelligence and creativity, leading to new discoveries and innovation.</a:t>
            </a:r>
            <a:endParaRPr lang="en-US" sz="1517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4251" y="3706773"/>
            <a:ext cx="481608" cy="481608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674251" y="4381024"/>
            <a:ext cx="2408158" cy="30099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370"/>
              </a:lnSpc>
              <a:buNone/>
            </a:pPr>
            <a:r>
              <a:rPr lang="en-US" sz="1896" b="1" dirty="0">
                <a:solidFill>
                  <a:srgbClr val="FF726D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Medical Advancements</a:t>
            </a:r>
            <a:endParaRPr lang="en-US" sz="1896" dirty="0"/>
          </a:p>
        </p:txBody>
      </p:sp>
      <p:sp>
        <p:nvSpPr>
          <p:cNvPr id="12" name="Text 6"/>
          <p:cNvSpPr/>
          <p:nvPr/>
        </p:nvSpPr>
        <p:spPr>
          <a:xfrm>
            <a:off x="674251" y="4797504"/>
            <a:ext cx="7795498" cy="6162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427"/>
              </a:lnSpc>
              <a:buNone/>
            </a:pPr>
            <a:r>
              <a:rPr lang="en-US" sz="1517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Nanotechnology and AI could revolutionize healthcare, leading to cures for diseases and increased lifespan.</a:t>
            </a:r>
            <a:endParaRPr lang="en-US" sz="1517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4251" y="5991701"/>
            <a:ext cx="481608" cy="481608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674251" y="6665952"/>
            <a:ext cx="2527935" cy="30099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370"/>
              </a:lnSpc>
              <a:buNone/>
            </a:pPr>
            <a:r>
              <a:rPr lang="en-US" sz="1896" b="1" dirty="0">
                <a:solidFill>
                  <a:srgbClr val="FF726D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Global Transformation</a:t>
            </a:r>
            <a:endParaRPr lang="en-US" sz="1896" dirty="0"/>
          </a:p>
        </p:txBody>
      </p:sp>
      <p:sp>
        <p:nvSpPr>
          <p:cNvPr id="15" name="Text 8"/>
          <p:cNvSpPr/>
          <p:nvPr/>
        </p:nvSpPr>
        <p:spPr>
          <a:xfrm>
            <a:off x="674251" y="7082433"/>
            <a:ext cx="7795498" cy="6162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427"/>
              </a:lnSpc>
              <a:buNone/>
            </a:pPr>
            <a:r>
              <a:rPr lang="en-US" sz="1517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The Singularity could have profound implications for society, politics, and the environment.</a:t>
            </a:r>
            <a:endParaRPr lang="en-US" sz="1517" dirty="0"/>
          </a:p>
        </p:txBody>
      </p:sp>
      <p:pic>
        <p:nvPicPr>
          <p:cNvPr id="16" name="Image 5" descr="preencoded.png">
            <a:hlinkClick r:id="rId8"/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0C17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41631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19392" y="2263973"/>
            <a:ext cx="4935498" cy="3701653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771168" y="607576"/>
            <a:ext cx="7601664" cy="137707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5422"/>
              </a:lnSpc>
              <a:buNone/>
            </a:pPr>
            <a:r>
              <a:rPr lang="en-US" sz="4338" b="1" dirty="0">
                <a:solidFill>
                  <a:srgbClr val="FF726D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Preparing for the Singularity</a:t>
            </a:r>
            <a:endParaRPr lang="en-US" sz="4338" dirty="0"/>
          </a:p>
        </p:txBody>
      </p:sp>
      <p:sp>
        <p:nvSpPr>
          <p:cNvPr id="7" name="Shape 3"/>
          <p:cNvSpPr/>
          <p:nvPr/>
        </p:nvSpPr>
        <p:spPr>
          <a:xfrm>
            <a:off x="1087993" y="2315170"/>
            <a:ext cx="27503" cy="5306854"/>
          </a:xfrm>
          <a:prstGeom prst="rect">
            <a:avLst/>
          </a:prstGeom>
          <a:solidFill>
            <a:srgbClr val="FF6680"/>
          </a:solidFill>
          <a:ln/>
        </p:spPr>
      </p:sp>
      <p:sp>
        <p:nvSpPr>
          <p:cNvPr id="8" name="Shape 4"/>
          <p:cNvSpPr/>
          <p:nvPr/>
        </p:nvSpPr>
        <p:spPr>
          <a:xfrm>
            <a:off x="1349573" y="2797195"/>
            <a:ext cx="771168" cy="27503"/>
          </a:xfrm>
          <a:prstGeom prst="rect">
            <a:avLst/>
          </a:prstGeom>
          <a:solidFill>
            <a:srgbClr val="FF6680"/>
          </a:solidFill>
          <a:ln/>
        </p:spPr>
      </p:sp>
      <p:sp>
        <p:nvSpPr>
          <p:cNvPr id="9" name="Shape 5"/>
          <p:cNvSpPr/>
          <p:nvPr/>
        </p:nvSpPr>
        <p:spPr>
          <a:xfrm>
            <a:off x="853797" y="2563058"/>
            <a:ext cx="495776" cy="495776"/>
          </a:xfrm>
          <a:prstGeom prst="roundRect">
            <a:avLst>
              <a:gd name="adj" fmla="val 13334"/>
            </a:avLst>
          </a:prstGeom>
          <a:solidFill>
            <a:srgbClr val="382748"/>
          </a:solidFill>
          <a:ln/>
        </p:spPr>
      </p:sp>
      <p:sp>
        <p:nvSpPr>
          <p:cNvPr id="10" name="Text 6"/>
          <p:cNvSpPr/>
          <p:nvPr/>
        </p:nvSpPr>
        <p:spPr>
          <a:xfrm>
            <a:off x="1019056" y="2645688"/>
            <a:ext cx="165259" cy="33051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603"/>
              </a:lnSpc>
              <a:buNone/>
            </a:pPr>
            <a:r>
              <a:rPr lang="en-US" sz="2603" b="1" dirty="0">
                <a:solidFill>
                  <a:srgbClr val="FF726D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1</a:t>
            </a:r>
            <a:endParaRPr lang="en-US" sz="2603" dirty="0"/>
          </a:p>
        </p:txBody>
      </p:sp>
      <p:sp>
        <p:nvSpPr>
          <p:cNvPr id="11" name="Text 7"/>
          <p:cNvSpPr/>
          <p:nvPr/>
        </p:nvSpPr>
        <p:spPr>
          <a:xfrm>
            <a:off x="2313623" y="2535436"/>
            <a:ext cx="2754511" cy="34432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711"/>
              </a:lnSpc>
              <a:buNone/>
            </a:pPr>
            <a:r>
              <a:rPr lang="en-US" sz="2169" b="1" dirty="0">
                <a:solidFill>
                  <a:srgbClr val="FF726D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Education</a:t>
            </a:r>
            <a:endParaRPr lang="en-US" sz="2169" dirty="0"/>
          </a:p>
        </p:txBody>
      </p:sp>
      <p:sp>
        <p:nvSpPr>
          <p:cNvPr id="12" name="Text 8"/>
          <p:cNvSpPr/>
          <p:nvPr/>
        </p:nvSpPr>
        <p:spPr>
          <a:xfrm>
            <a:off x="2313623" y="3011924"/>
            <a:ext cx="6059210" cy="70508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76"/>
              </a:lnSpc>
              <a:buNone/>
            </a:pPr>
            <a:r>
              <a:rPr lang="en-US" sz="1735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Lifelong learning is crucial to adapt to rapidly evolving technologies.</a:t>
            </a:r>
            <a:endParaRPr lang="en-US" sz="1735" dirty="0"/>
          </a:p>
        </p:txBody>
      </p:sp>
      <p:sp>
        <p:nvSpPr>
          <p:cNvPr id="13" name="Shape 9"/>
          <p:cNvSpPr/>
          <p:nvPr/>
        </p:nvSpPr>
        <p:spPr>
          <a:xfrm>
            <a:off x="1349573" y="4639568"/>
            <a:ext cx="771168" cy="27503"/>
          </a:xfrm>
          <a:prstGeom prst="rect">
            <a:avLst/>
          </a:prstGeom>
          <a:solidFill>
            <a:srgbClr val="FF6680"/>
          </a:solidFill>
          <a:ln/>
        </p:spPr>
      </p:sp>
      <p:sp>
        <p:nvSpPr>
          <p:cNvPr id="14" name="Shape 10"/>
          <p:cNvSpPr/>
          <p:nvPr/>
        </p:nvSpPr>
        <p:spPr>
          <a:xfrm>
            <a:off x="853797" y="4405432"/>
            <a:ext cx="495776" cy="495776"/>
          </a:xfrm>
          <a:prstGeom prst="roundRect">
            <a:avLst>
              <a:gd name="adj" fmla="val 13334"/>
            </a:avLst>
          </a:prstGeom>
          <a:solidFill>
            <a:srgbClr val="382748"/>
          </a:solidFill>
          <a:ln/>
        </p:spPr>
      </p:sp>
      <p:sp>
        <p:nvSpPr>
          <p:cNvPr id="15" name="Text 11"/>
          <p:cNvSpPr/>
          <p:nvPr/>
        </p:nvSpPr>
        <p:spPr>
          <a:xfrm>
            <a:off x="1019056" y="4488061"/>
            <a:ext cx="165259" cy="33051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603"/>
              </a:lnSpc>
              <a:buNone/>
            </a:pPr>
            <a:r>
              <a:rPr lang="en-US" sz="2603" b="1" dirty="0">
                <a:solidFill>
                  <a:srgbClr val="FF726D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2</a:t>
            </a:r>
            <a:endParaRPr lang="en-US" sz="2603" dirty="0"/>
          </a:p>
        </p:txBody>
      </p:sp>
      <p:sp>
        <p:nvSpPr>
          <p:cNvPr id="16" name="Text 12"/>
          <p:cNvSpPr/>
          <p:nvPr/>
        </p:nvSpPr>
        <p:spPr>
          <a:xfrm>
            <a:off x="2313623" y="4377809"/>
            <a:ext cx="2754511" cy="34432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711"/>
              </a:lnSpc>
              <a:buNone/>
            </a:pPr>
            <a:r>
              <a:rPr lang="en-US" sz="2169" b="1" dirty="0">
                <a:solidFill>
                  <a:srgbClr val="FF726D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Collaboration</a:t>
            </a:r>
            <a:endParaRPr lang="en-US" sz="2169" dirty="0"/>
          </a:p>
        </p:txBody>
      </p:sp>
      <p:sp>
        <p:nvSpPr>
          <p:cNvPr id="17" name="Text 13"/>
          <p:cNvSpPr/>
          <p:nvPr/>
        </p:nvSpPr>
        <p:spPr>
          <a:xfrm>
            <a:off x="2313623" y="4854297"/>
            <a:ext cx="6059210" cy="70508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76"/>
              </a:lnSpc>
              <a:buNone/>
            </a:pPr>
            <a:r>
              <a:rPr lang="en-US" sz="1735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Working together to solve complex problems and address ethical challenges.</a:t>
            </a:r>
            <a:endParaRPr lang="en-US" sz="1735" dirty="0"/>
          </a:p>
        </p:txBody>
      </p:sp>
      <p:sp>
        <p:nvSpPr>
          <p:cNvPr id="18" name="Shape 14"/>
          <p:cNvSpPr/>
          <p:nvPr/>
        </p:nvSpPr>
        <p:spPr>
          <a:xfrm>
            <a:off x="1349573" y="6481941"/>
            <a:ext cx="771168" cy="27503"/>
          </a:xfrm>
          <a:prstGeom prst="rect">
            <a:avLst/>
          </a:prstGeom>
          <a:solidFill>
            <a:srgbClr val="FF6680"/>
          </a:solidFill>
          <a:ln/>
        </p:spPr>
      </p:sp>
      <p:sp>
        <p:nvSpPr>
          <p:cNvPr id="19" name="Shape 15"/>
          <p:cNvSpPr/>
          <p:nvPr/>
        </p:nvSpPr>
        <p:spPr>
          <a:xfrm>
            <a:off x="853797" y="6247805"/>
            <a:ext cx="495776" cy="495776"/>
          </a:xfrm>
          <a:prstGeom prst="roundRect">
            <a:avLst>
              <a:gd name="adj" fmla="val 13334"/>
            </a:avLst>
          </a:prstGeom>
          <a:solidFill>
            <a:srgbClr val="382748"/>
          </a:solidFill>
          <a:ln/>
        </p:spPr>
      </p:sp>
      <p:sp>
        <p:nvSpPr>
          <p:cNvPr id="20" name="Text 16"/>
          <p:cNvSpPr/>
          <p:nvPr/>
        </p:nvSpPr>
        <p:spPr>
          <a:xfrm>
            <a:off x="1019056" y="6330434"/>
            <a:ext cx="165259" cy="33051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603"/>
              </a:lnSpc>
              <a:buNone/>
            </a:pPr>
            <a:r>
              <a:rPr lang="en-US" sz="2603" b="1" dirty="0">
                <a:solidFill>
                  <a:srgbClr val="FF726D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3</a:t>
            </a:r>
            <a:endParaRPr lang="en-US" sz="2603" dirty="0"/>
          </a:p>
        </p:txBody>
      </p:sp>
      <p:sp>
        <p:nvSpPr>
          <p:cNvPr id="21" name="Text 17"/>
          <p:cNvSpPr/>
          <p:nvPr/>
        </p:nvSpPr>
        <p:spPr>
          <a:xfrm>
            <a:off x="2313623" y="6220182"/>
            <a:ext cx="2754511" cy="34432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711"/>
              </a:lnSpc>
              <a:buNone/>
            </a:pPr>
            <a:r>
              <a:rPr lang="en-US" sz="2169" b="1" dirty="0">
                <a:solidFill>
                  <a:srgbClr val="FF726D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Critical Thinking</a:t>
            </a:r>
            <a:endParaRPr lang="en-US" sz="2169" dirty="0"/>
          </a:p>
        </p:txBody>
      </p:sp>
      <p:sp>
        <p:nvSpPr>
          <p:cNvPr id="22" name="Text 18"/>
          <p:cNvSpPr/>
          <p:nvPr/>
        </p:nvSpPr>
        <p:spPr>
          <a:xfrm>
            <a:off x="2313623" y="6696670"/>
            <a:ext cx="6059210" cy="70508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76"/>
              </a:lnSpc>
              <a:buNone/>
            </a:pPr>
            <a:r>
              <a:rPr lang="en-US" sz="1735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Developing the ability to analyze information, evaluate risks, and make informed decisions.</a:t>
            </a:r>
            <a:endParaRPr lang="en-US" sz="1735" dirty="0"/>
          </a:p>
        </p:txBody>
      </p:sp>
      <p:pic>
        <p:nvPicPr>
          <p:cNvPr id="23" name="Image 2" descr="preencoded.png">
            <a:hlinkClick r:id="rId5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0C17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41631"/>
          </a:solidFill>
          <a:ln/>
        </p:spPr>
      </p:sp>
      <p:sp>
        <p:nvSpPr>
          <p:cNvPr id="4" name="Text 2"/>
          <p:cNvSpPr/>
          <p:nvPr/>
        </p:nvSpPr>
        <p:spPr>
          <a:xfrm>
            <a:off x="864037" y="1018103"/>
            <a:ext cx="9258419" cy="77152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6075"/>
              </a:lnSpc>
              <a:buNone/>
            </a:pPr>
            <a:r>
              <a:rPr lang="en-US" sz="4860" b="1" dirty="0">
                <a:solidFill>
                  <a:srgbClr val="FF726D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Potential Risks and Challenges</a:t>
            </a:r>
            <a:endParaRPr lang="en-US" sz="486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4037" y="2283381"/>
            <a:ext cx="4053840" cy="2505432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864037" y="5097423"/>
            <a:ext cx="3086100" cy="38576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3038"/>
              </a:lnSpc>
              <a:buNone/>
            </a:pPr>
            <a:r>
              <a:rPr lang="en-US" sz="2430" b="1" dirty="0">
                <a:solidFill>
                  <a:srgbClr val="FF726D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Weaponization of AI</a:t>
            </a:r>
            <a:endParaRPr lang="en-US" sz="2430" dirty="0"/>
          </a:p>
        </p:txBody>
      </p:sp>
      <p:sp>
        <p:nvSpPr>
          <p:cNvPr id="7" name="Text 4"/>
          <p:cNvSpPr/>
          <p:nvPr/>
        </p:nvSpPr>
        <p:spPr>
          <a:xfrm>
            <a:off x="864037" y="5631299"/>
            <a:ext cx="4053840" cy="11851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3110"/>
              </a:lnSpc>
              <a:buNone/>
            </a:pPr>
            <a:r>
              <a:rPr lang="en-US" sz="1944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The potential for AI to be used for malicious purposes, such as autonomous weapons systems.</a:t>
            </a:r>
            <a:endParaRPr lang="en-US" sz="1944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8161" y="2283381"/>
            <a:ext cx="4053959" cy="2505432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5288161" y="5097423"/>
            <a:ext cx="3240405" cy="38576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3038"/>
              </a:lnSpc>
              <a:buNone/>
            </a:pPr>
            <a:r>
              <a:rPr lang="en-US" sz="2430" b="1" dirty="0">
                <a:solidFill>
                  <a:srgbClr val="FF726D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Cybersecurity Threats</a:t>
            </a:r>
            <a:endParaRPr lang="en-US" sz="2430" dirty="0"/>
          </a:p>
        </p:txBody>
      </p:sp>
      <p:sp>
        <p:nvSpPr>
          <p:cNvPr id="10" name="Text 6"/>
          <p:cNvSpPr/>
          <p:nvPr/>
        </p:nvSpPr>
        <p:spPr>
          <a:xfrm>
            <a:off x="5288161" y="5631299"/>
            <a:ext cx="4053959" cy="11851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3110"/>
              </a:lnSpc>
              <a:buNone/>
            </a:pPr>
            <a:r>
              <a:rPr lang="en-US" sz="1944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Vulnerabilities in AI systems could be exploited by hackers, leading to data breaches and system failures.</a:t>
            </a:r>
            <a:endParaRPr lang="en-US" sz="1944" dirty="0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12404" y="2283381"/>
            <a:ext cx="4053959" cy="2505432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9712404" y="5097423"/>
            <a:ext cx="3086100" cy="38576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3038"/>
              </a:lnSpc>
              <a:buNone/>
            </a:pPr>
            <a:r>
              <a:rPr lang="en-US" sz="2430" b="1" dirty="0">
                <a:solidFill>
                  <a:srgbClr val="FF726D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Job Displacement</a:t>
            </a:r>
            <a:endParaRPr lang="en-US" sz="2430" dirty="0"/>
          </a:p>
        </p:txBody>
      </p:sp>
      <p:sp>
        <p:nvSpPr>
          <p:cNvPr id="13" name="Text 8"/>
          <p:cNvSpPr/>
          <p:nvPr/>
        </p:nvSpPr>
        <p:spPr>
          <a:xfrm>
            <a:off x="9712404" y="5631299"/>
            <a:ext cx="4053959" cy="15801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3110"/>
              </a:lnSpc>
              <a:buNone/>
            </a:pPr>
            <a:r>
              <a:rPr lang="en-US" sz="1944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Automation could lead to widespread unemployment, requiring new economic models and social safety nets.</a:t>
            </a:r>
            <a:endParaRPr lang="en-US" sz="1944" dirty="0"/>
          </a:p>
        </p:txBody>
      </p:sp>
      <p:pic>
        <p:nvPicPr>
          <p:cNvPr id="14" name="Image 3" descr="preencoded.png">
            <a:hlinkClick r:id="rId6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Kustom</PresentationFormat>
  <Paragraphs>0</Paragraphs>
  <Slides>10</Slides>
  <Notes>10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Judul Slide</vt:lpstr>
      </vt:variant>
      <vt:variant>
        <vt:i4>10</vt:i4>
      </vt:variant>
    </vt:vector>
  </HeadingPairs>
  <TitlesOfParts>
    <vt:vector size="11" baseType="lpstr">
      <vt:lpstr>Office Theme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Pengguna Tidak dikenal</cp:lastModifiedBy>
  <cp:revision>2</cp:revision>
  <dcterms:created xsi:type="dcterms:W3CDTF">2024-07-10T08:21:53Z</dcterms:created>
  <dcterms:modified xsi:type="dcterms:W3CDTF">2024-07-10T12:49:10Z</dcterms:modified>
</cp:coreProperties>
</file>